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gif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af6f01ddf1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af6f01ddf1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af6f01ddf1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af6f01ddf1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af6f01ddf1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af6f01ddf1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f6f01ddf1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f6f01ddf1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af6f01ddf1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af6f01ddf1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af6f01ddf1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af6f01ddf1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af6f01ddf1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af6f01ddf1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af6f01ddf1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af6f01ddf1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af6f01ddf1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af6f01ddf1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2d80670fb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2d80670fb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af6f01ddf1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af6f01ddf1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2d80670fb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2d80670fb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2d80670fb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2d80670fb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af6f01ddf1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af6f01ddf1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af6f01ddf1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af6f01ddf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af6f01ddf1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af6f01ddf1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af6f01ddf1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af6f01ddf1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af6f01ddf1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af6f01ddf1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af6f01ddf1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af6f01ddf1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af6f01ddf1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af6f01ddf1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13.png"/><Relationship Id="rId6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Lecture 7: Convolutional Neural Networks (CNNs)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45825" y="37037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QMUL Machine Learning society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Manuel Teres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Stride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726" y="1409516"/>
            <a:ext cx="8263576" cy="2902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Padding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152475"/>
            <a:ext cx="453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is common to add 0s to the </a:t>
            </a: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edges</a:t>
            </a: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the images. Otherwise, we are downsampling the image and losing 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613" y="1236100"/>
            <a:ext cx="3114675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666750"/>
            <a:ext cx="762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Pooling Layers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Purpose: Reduces spatial dimensions while retaining important features.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Types: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 pooling: Takes the maximum value from a region.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Average pooling: Takes the average value.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Benefit: Reduces overfitting and computation cost.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0900" y="3141150"/>
            <a:ext cx="5382201" cy="180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Grayscale</a:t>
            </a: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 vs Colour Images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Grey Scale: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Single-channel (1D) input.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Faster computation, less data.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Colour (RGB):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3-channel (Red, Green, Blue) input.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complex feature extraction.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MNIST data set: 28x28 grayscale image vs. 28x28x3 RGB image.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Colour RGB: </a:t>
            </a: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3-channel (Red, Green, Blue) input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9675" y="1193050"/>
            <a:ext cx="6204650" cy="3490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Data Augmentation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​​Purpose: Increases dataset diversity to improve generalisation.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Techniques: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Rotation, flipping, zooming, brightness adjustment.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Random cropping and noise addition.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Original vs. augmented images.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Benefit: Reduces overfitting and improves model robustness.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124" y="269425"/>
            <a:ext cx="3237309" cy="230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4450" y="60725"/>
            <a:ext cx="3188248" cy="230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6925" y="2763425"/>
            <a:ext cx="3112275" cy="220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11150" y="2571743"/>
            <a:ext cx="3188250" cy="2372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>
            <p:ph type="title"/>
          </p:nvPr>
        </p:nvSpPr>
        <p:spPr>
          <a:xfrm>
            <a:off x="311700" y="261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Training Parameters in CNNs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30"/>
          <p:cNvSpPr txBox="1"/>
          <p:nvPr>
            <p:ph idx="1" type="body"/>
          </p:nvPr>
        </p:nvSpPr>
        <p:spPr>
          <a:xfrm>
            <a:off x="311700" y="8956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Forward Pass:</a:t>
            </a:r>
            <a:endParaRPr b="1"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data (images) is passed through the network.</a:t>
            </a:r>
            <a:endParaRPr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layer performs operations (convolution, activation, pooling).</a:t>
            </a:r>
            <a:endParaRPr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Outputs are generated for each layer.</a:t>
            </a:r>
            <a:endParaRPr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Loss Calculation:</a:t>
            </a:r>
            <a:endParaRPr b="1"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loss function computes the error between predicted output and true labels.</a:t>
            </a:r>
            <a:endParaRPr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goal is to minimise this loss through training.</a:t>
            </a:r>
            <a:endParaRPr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>
            <p:ph idx="1" type="body"/>
          </p:nvPr>
        </p:nvSpPr>
        <p:spPr>
          <a:xfrm>
            <a:off x="275000" y="2499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Backward Pass:</a:t>
            </a:r>
            <a:endParaRPr b="1"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Backpropagation calculates gradients of the loss with respect to the network parameters.</a:t>
            </a:r>
            <a:endParaRPr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Gradients indicate how to adjust the parameters (weights and biases) to reduce the error.</a:t>
            </a:r>
            <a:endParaRPr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Optimizer:</a:t>
            </a:r>
            <a:endParaRPr b="1"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-GB" sz="8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Optimisers like SGD or Adam adjust the parameters based on the gradients.</a:t>
            </a:r>
            <a:endParaRPr sz="8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275" y="3280374"/>
            <a:ext cx="5150025" cy="167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139850" y="224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Introduction to CNNs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20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139850" y="796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GB" sz="2000">
                <a:solidFill>
                  <a:schemeClr val="dk1"/>
                </a:solidFill>
              </a:rPr>
              <a:t>Definition: CNNs are a class of deep neural networks designed for image processing.</a:t>
            </a:r>
            <a:endParaRPr sz="20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GB" sz="2000">
                <a:solidFill>
                  <a:schemeClr val="dk1"/>
                </a:solidFill>
              </a:rPr>
              <a:t>Key applications: Image recognition, object detection, medical imaging, etc.</a:t>
            </a:r>
            <a:endParaRPr sz="20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GB" sz="2000">
                <a:solidFill>
                  <a:schemeClr val="dk1"/>
                </a:solidFill>
              </a:rPr>
              <a:t>Structure: Consists of convolutional layers, pooling layers, fully connected layers.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6075" y="3011900"/>
            <a:ext cx="5811849" cy="182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/>
          <p:nvPr>
            <p:ph type="title"/>
          </p:nvPr>
        </p:nvSpPr>
        <p:spPr>
          <a:xfrm>
            <a:off x="311700" y="283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Parameters Trained in Convolutional Neural Networks (CNNs)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2"/>
          <p:cNvSpPr txBox="1"/>
          <p:nvPr>
            <p:ph idx="1" type="body"/>
          </p:nvPr>
        </p:nvSpPr>
        <p:spPr>
          <a:xfrm>
            <a:off x="311700" y="15220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Weights: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weights are the kernels (filters) applied to input data.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Biases:</a:t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Bias terms added to the output of the convolution before activation.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Fully Connected Layer Parameters:</a:t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Weights and biases of the fully connected (dense) layers at the end of the network.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Pytorch Implementation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200" y="1483088"/>
            <a:ext cx="8247599" cy="275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>
            <a:off x="213500" y="0"/>
            <a:ext cx="8520600" cy="9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How do we feed data into the model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900" y="1218527"/>
            <a:ext cx="7014876" cy="348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Convolutional Layers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Purpose: Extracts spatial features from input images.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Convolution operation: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Uses a kernel (filter) to slide over the image.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Computes dot product at each position.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Produces feature maps.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3x3 filter applied to a 5x5 image.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Activation function: ReLU (Rectified Linear Unit) for non-linearity.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usually add padding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K</a:t>
            </a: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ernel (filter) sliding over the image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17"/>
          <p:cNvPicPr preferRelativeResize="0"/>
          <p:nvPr/>
        </p:nvPicPr>
        <p:blipFill rotWithShape="1">
          <a:blip r:embed="rId3">
            <a:alphaModFix/>
          </a:blip>
          <a:srcRect b="0" l="14342" r="14901" t="0"/>
          <a:stretch/>
        </p:blipFill>
        <p:spPr>
          <a:xfrm>
            <a:off x="311700" y="1612151"/>
            <a:ext cx="5273724" cy="29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 rotWithShape="1">
          <a:blip r:embed="rId4">
            <a:alphaModFix/>
          </a:blip>
          <a:srcRect b="0" l="24413" r="21042" t="0"/>
          <a:stretch/>
        </p:blipFill>
        <p:spPr>
          <a:xfrm>
            <a:off x="6254425" y="2108950"/>
            <a:ext cx="2577874" cy="245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Resulting Matrix after applying the filter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000">
                <a:solidFill>
                  <a:schemeClr val="dk1"/>
                </a:solidFill>
              </a:rPr>
              <a:t>Resulting Matrix = Convolution(Initial Data, Filter)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600" y="1347963"/>
            <a:ext cx="8215875" cy="20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Practical Numerical Example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3500" y="729648"/>
            <a:ext cx="5923676" cy="4159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Use of an activation function to introduce non-linearity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571275"/>
            <a:ext cx="8520600" cy="29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Recall that ReLU makes negative inputs = 0.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8600" y="2178150"/>
            <a:ext cx="5012350" cy="239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3000">
                <a:latin typeface="Calibri"/>
                <a:ea typeface="Calibri"/>
                <a:cs typeface="Calibri"/>
                <a:sym typeface="Calibri"/>
              </a:rPr>
              <a:t>Stride and Padding</a:t>
            </a:r>
            <a:endParaRPr b="1"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Stride: Defines the step size of the filter.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Larger stride reduces spatial dimensions.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“How many steps does it take the filter to go through the image”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Padding: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Zero-padding preserves spatial dimensions.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Used to avoid excessive size reduction.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-GB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5x5 input with a 3x3 filter and stride 2.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